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70254D-E2B2-4B34-97C0-6303124C092F}">
  <a:tblStyle styleId="{8070254D-E2B2-4B34-97C0-6303124C0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c78275cb1f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c78275cb1f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78275cb1f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78275cb1f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78275cb1f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c78275cb1f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78275cb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78275cb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78275cb1f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78275cb1f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78275cb1f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78275cb1f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78275cb1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78275cb1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78275cb1f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78275cb1f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78275cb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78275cb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78275cb1f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c78275cb1f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78275cb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78275cb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78275cb1f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c78275cb1f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c78275cb1f_1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c78275cb1f_1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78275cb1f_1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c78275cb1f_1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78275cb1f_1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c78275cb1f_1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c78275cb1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c78275cb1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78275cb1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c78275cb1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78275cb1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c78275cb1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c78275cb1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c78275cb1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78275cb1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c78275cb1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78275cb1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c78275cb1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78275cb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c78275cb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c78275cb1f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c78275cb1f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c78275cb1f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c78275cb1f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c78275cb1f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c78275cb1f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78275cb1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c78275cb1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78275cb1f_1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c78275cb1f_1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c78275cb1f_1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c78275cb1f_1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c78275cb1f_1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c78275cb1f_1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c78275cb1f_1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c78275cb1f_1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78275cb1f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c78275cb1f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78275cb1f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c78275cb1f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78275c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c78275c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78275cb1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c78275cb1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c78275cb1f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c78275cb1f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c78275cb1f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c78275cb1f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e6f6b0a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e6f6b0a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c78275cb1f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c78275cb1f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e6f6b0a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e6f6b0a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c78275cb1f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c78275cb1f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e6f6b0a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e6f6b0a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c78275cb1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c78275cb1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e6f6b0a9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be6f6b0a9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78275cb1f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78275cb1f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c78275cb1f_8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c78275cb1f_8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c78275cb1f_6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c78275cb1f_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78275cb1f_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78275cb1f_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78275cb1f_8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c78275cb1f_8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c78275cb1f_8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c78275cb1f_8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c78275cb1f_8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c78275cb1f_8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78275cb1f_8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c78275cb1f_8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78275cb1f_8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c78275cb1f_8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c78275cb1f_8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c78275cb1f_8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c78275cb1f_8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c78275cb1f_8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78275cb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78275cb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c78275cb1f_8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c78275cb1f_8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c78275cb1f_8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c78275cb1f_8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78275cb1f_8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78275cb1f_8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c78275cb1f_8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c78275cb1f_8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c78275cb1f_8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c78275cb1f_8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78275cb1f_8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78275cb1f_8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78275cb1f_8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78275cb1f_8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be6f6b0a9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be6f6b0a9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c78275cb1f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c78275cb1f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c78275cb1f_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c78275cb1f_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c78275cb1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c78275cb1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be6f6b0a9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be6f6b0a9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78275cb1f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c78275cb1f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78275cb1f_8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78275cb1f_8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c78275cb1f_8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c78275cb1f_8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e6f6b0a9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e6f6b0a9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c78275cb1f_8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c78275cb1f_8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c78275cb1f_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c78275cb1f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78275cb1f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78275cb1f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78275cb1f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78275cb1f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신용카드 세그먼트 분류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ko"/>
              <a:t>신용카드 -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369475" y="4629900"/>
            <a:ext cx="5969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조원 : 이건욱, 양동녕, 유창엽, 안도겸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데이터 불러오기 - 함수로 통합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불러올 때마다 코드를 복사 붙여넣기 하고 하기엔 여간 일이 아니라서, 그냥 여러 방법으로 한번에 불러올 수 있도록 하나의 함수로 만들어서 관리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1810013"/>
            <a:ext cx="69532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폴더 1에 대해서 각 column별로 EDA 및 통합을 진행함</a:t>
            </a:r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6051455" y="1017772"/>
            <a:ext cx="3092958" cy="3600386"/>
            <a:chOff x="6051175" y="1017725"/>
            <a:chExt cx="2876100" cy="3347950"/>
          </a:xfrm>
        </p:grpSpPr>
        <p:pic>
          <p:nvPicPr>
            <p:cNvPr id="143" name="Google Shape;14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4599" y="1017725"/>
              <a:ext cx="2229100" cy="334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3"/>
            <p:cNvSpPr/>
            <p:nvPr/>
          </p:nvSpPr>
          <p:spPr>
            <a:xfrm>
              <a:off x="6051175" y="2657075"/>
              <a:ext cx="2876100" cy="247200"/>
            </a:xfrm>
            <a:prstGeom prst="rect">
              <a:avLst/>
            </a:prstGeom>
            <a:noFill/>
            <a:ln cap="flat" cmpd="sng" w="204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325" lIns="98325" spcFirstLastPara="1" rIns="98325" wrap="square" tIns="98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5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</a:t>
            </a:r>
            <a:r>
              <a:rPr lang="ko"/>
              <a:t> 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catboost </a:t>
            </a:r>
            <a:r>
              <a:rPr lang="ko"/>
              <a:t>모델을 기반으로 상관관계 기반보다는 A, B를 가를 수 있는지를 기반으로 데이터를 선정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상관관계가 높은 것은 대부분 C,D,E에 기반한 것으로, C,D,E에 해당하지 않는, A, B만 가질 수 있는 값(혹은 A,B가 다른 값들과 완전히 구분되는 값)을 갖는 것들을 찾아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 자료) 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25" y="2817550"/>
            <a:ext cx="7449749" cy="226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4"/>
          <p:cNvGrpSpPr/>
          <p:nvPr/>
        </p:nvGrpSpPr>
        <p:grpSpPr>
          <a:xfrm>
            <a:off x="596362" y="0"/>
            <a:ext cx="7851024" cy="5143499"/>
            <a:chOff x="-7070338" y="0"/>
            <a:chExt cx="7851024" cy="5143499"/>
          </a:xfrm>
        </p:grpSpPr>
        <p:pic>
          <p:nvPicPr>
            <p:cNvPr id="154" name="Google Shape;1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070338" y="0"/>
              <a:ext cx="7851024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4"/>
            <p:cNvSpPr/>
            <p:nvPr/>
          </p:nvSpPr>
          <p:spPr>
            <a:xfrm>
              <a:off x="-6545700" y="812425"/>
              <a:ext cx="5253300" cy="339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전처리 과정 및 피쳐 엔지니어링 - 이건욱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 이후 C, D, E를 구분하는 상관관계가 높은 자료들을 선정하고, 그 중 겹치는 자료들은 통합 혹은 폐기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가족관련 카드 수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5850"/>
            <a:ext cx="3785225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21" y="1727100"/>
            <a:ext cx="535878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63300"/>
            <a:ext cx="3785225" cy="13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 - 단점과 한계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 방식의 문제는 이후 다른 피쳐들이 들어왔을 때 중요도가 낮아지거나, 방해가 될 수도 있는 요소들로 바뀔 수 있다는 것이다.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그걸 방어하기 위해 후술할 모델링에서 중요도(feature importance)가 매우 낮은 피처들을 선별해 삭제한다.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</a:t>
            </a:r>
            <a:r>
              <a:rPr b="1" lang="ko"/>
              <a:t>전처리 과정 및 피쳐엔지니어링 - 유창엽</a:t>
            </a:r>
            <a:endParaRPr b="1"/>
          </a:p>
        </p:txBody>
      </p:sp>
      <p:sp>
        <p:nvSpPr>
          <p:cNvPr id="176" name="Google Shape;176;p27"/>
          <p:cNvSpPr/>
          <p:nvPr/>
        </p:nvSpPr>
        <p:spPr>
          <a:xfrm>
            <a:off x="1877250" y="1852050"/>
            <a:ext cx="2164200" cy="2043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수상자 코드리뷰</a:t>
            </a:r>
            <a:endParaRPr b="1" sz="2000"/>
          </a:p>
        </p:txBody>
      </p:sp>
      <p:sp>
        <p:nvSpPr>
          <p:cNvPr id="177" name="Google Shape;177;p27"/>
          <p:cNvSpPr/>
          <p:nvPr/>
        </p:nvSpPr>
        <p:spPr>
          <a:xfrm>
            <a:off x="5139875" y="1852050"/>
            <a:ext cx="2164200" cy="2043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파생변수 소개</a:t>
            </a:r>
            <a:endParaRPr b="1" sz="20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24" y="1127325"/>
            <a:ext cx="6475575" cy="37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4881800" y="4051375"/>
            <a:ext cx="991500" cy="6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33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 리뷰 - (1) 이진화</a:t>
            </a:r>
            <a:endParaRPr b="1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0" y="2317638"/>
            <a:ext cx="3537124" cy="13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625" y="2045900"/>
            <a:ext cx="5140600" cy="19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128650" y="1263200"/>
            <a:ext cx="48867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‘경험 유무’</a:t>
            </a:r>
            <a:r>
              <a:rPr b="1" lang="ko" sz="2200">
                <a:solidFill>
                  <a:schemeClr val="dk2"/>
                </a:solidFill>
              </a:rPr>
              <a:t>가 중요한 변수들</a:t>
            </a:r>
            <a:r>
              <a:rPr lang="ko" sz="2200">
                <a:solidFill>
                  <a:schemeClr val="dk2"/>
                </a:solidFill>
              </a:rPr>
              <a:t> </a:t>
            </a:r>
            <a:r>
              <a:rPr b="1" lang="ko" sz="2400">
                <a:solidFill>
                  <a:schemeClr val="dk1"/>
                </a:solidFill>
              </a:rPr>
              <a:t>이진화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3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코드리뷰 - (2) 매핑</a:t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513" y="1675925"/>
            <a:ext cx="41052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00" y="3605050"/>
            <a:ext cx="8417000" cy="1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2415725" y="1046825"/>
            <a:ext cx="4105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‘이용 횟수’</a:t>
            </a:r>
            <a:r>
              <a:rPr b="1" lang="ko" sz="2000">
                <a:solidFill>
                  <a:schemeClr val="dk2"/>
                </a:solidFill>
              </a:rPr>
              <a:t>가 중요한 변수는 </a:t>
            </a:r>
            <a:r>
              <a:rPr b="1" lang="ko" sz="2400">
                <a:solidFill>
                  <a:schemeClr val="dk1"/>
                </a:solidFill>
              </a:rPr>
              <a:t>매핑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519400" y="2931200"/>
            <a:ext cx="41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‘기간 데이터’</a:t>
            </a:r>
            <a:r>
              <a:rPr b="1" lang="ko" sz="2000">
                <a:solidFill>
                  <a:schemeClr val="dk2"/>
                </a:solidFill>
              </a:rPr>
              <a:t> 구간별 </a:t>
            </a:r>
            <a:r>
              <a:rPr b="1" lang="ko" sz="2400">
                <a:solidFill>
                  <a:schemeClr val="dk1"/>
                </a:solidFill>
              </a:rPr>
              <a:t>매핑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217475" y="1691025"/>
            <a:ext cx="2385600" cy="26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3648775" y="3638700"/>
            <a:ext cx="5067900" cy="99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34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 리뷰 - (3) 파생변수 생성</a:t>
            </a: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663" y="3426825"/>
            <a:ext cx="3604175" cy="1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674" y="1756400"/>
            <a:ext cx="3540850" cy="15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00" y="1756400"/>
            <a:ext cx="3190675" cy="31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643588" y="1071975"/>
            <a:ext cx="31557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</a:rPr>
              <a:t>A등급을 타겟팅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509375" y="1036750"/>
            <a:ext cx="35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</a:rPr>
              <a:t>A,B등급을 타겟팅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674400" y="3824900"/>
            <a:ext cx="1887300" cy="9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생성한 파생변수 소개 - (1) 우량후보여부, 실질여유한도</a:t>
            </a:r>
            <a:endParaRPr b="1"/>
          </a:p>
        </p:txBody>
      </p:sp>
      <p:pic>
        <p:nvPicPr>
          <p:cNvPr id="215" name="Google Shape;215;p31" title="평균한도금액 및 통계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50" y="1193200"/>
            <a:ext cx="4346827" cy="32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 title="한도소진율 및 통계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449" y="1416725"/>
            <a:ext cx="3944877" cy="3072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1338725" y="1781550"/>
            <a:ext cx="3130500" cy="158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‘실질여유한도’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한도금액 * (1-소진율)</a:t>
            </a:r>
            <a:endParaRPr b="1" sz="2000"/>
          </a:p>
        </p:txBody>
      </p:sp>
      <p:sp>
        <p:nvSpPr>
          <p:cNvPr id="218" name="Google Shape;218;p31"/>
          <p:cNvSpPr/>
          <p:nvPr/>
        </p:nvSpPr>
        <p:spPr>
          <a:xfrm>
            <a:off x="4906975" y="1771525"/>
            <a:ext cx="1434300" cy="191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1414200" y="1655775"/>
            <a:ext cx="1550100" cy="170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988" y="3402075"/>
            <a:ext cx="240982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59825" y="42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협업 관련 - 작업 방식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데이터가 매우 방대하다 보니 한명이 데이터 전처리와 피쳐엔지니어링 전체를 담당하기에 무리가 있었음 -&gt; 한 과정씩 맡기 보다, 데이터 전처리, 혹은 모델링을  따로 작업한 뒤 합치는 것을 선택하기로 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생성한 파생변수 소개 - (2) 한도대비 소비성향 , 결과</a:t>
            </a:r>
            <a:endParaRPr b="1"/>
          </a:p>
        </p:txBody>
      </p:sp>
      <p:sp>
        <p:nvSpPr>
          <p:cNvPr id="226" name="Google Shape;226;p32"/>
          <p:cNvSpPr txBox="1"/>
          <p:nvPr/>
        </p:nvSpPr>
        <p:spPr>
          <a:xfrm>
            <a:off x="1217700" y="1272700"/>
            <a:ext cx="6909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</a:rPr>
              <a:t>파생변수 등급별 평균값  결과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75" y="2442325"/>
            <a:ext cx="6793325" cy="2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4368450" y="2442263"/>
            <a:ext cx="1137300" cy="23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5523463" y="2442325"/>
            <a:ext cx="1071900" cy="12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3779725" y="3080775"/>
            <a:ext cx="2667300" cy="158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‘</a:t>
            </a:r>
            <a:r>
              <a:rPr b="1" lang="ko" sz="2200"/>
              <a:t>한도대비 소비성향</a:t>
            </a:r>
            <a:r>
              <a:rPr b="1" lang="ko" sz="2200"/>
              <a:t>’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소진율 / log(한도금액)</a:t>
            </a:r>
            <a:endParaRPr b="1" sz="2000"/>
          </a:p>
        </p:txBody>
      </p:sp>
      <p:sp>
        <p:nvSpPr>
          <p:cNvPr id="231" name="Google Shape;231;p32"/>
          <p:cNvSpPr/>
          <p:nvPr/>
        </p:nvSpPr>
        <p:spPr>
          <a:xfrm>
            <a:off x="6613100" y="2442263"/>
            <a:ext cx="1514400" cy="23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600" y="1108775"/>
            <a:ext cx="76866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느낀점</a:t>
            </a:r>
            <a:endParaRPr b="1"/>
          </a:p>
        </p:txBody>
      </p:sp>
      <p:sp>
        <p:nvSpPr>
          <p:cNvPr id="238" name="Google Shape;238;p33"/>
          <p:cNvSpPr/>
          <p:nvPr/>
        </p:nvSpPr>
        <p:spPr>
          <a:xfrm>
            <a:off x="1922500" y="1982925"/>
            <a:ext cx="2184300" cy="20130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방향성 간접경험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인사이트</a:t>
            </a:r>
            <a:endParaRPr b="1" sz="1800"/>
          </a:p>
        </p:txBody>
      </p:sp>
      <p:sp>
        <p:nvSpPr>
          <p:cNvPr id="239" name="Google Shape;239;p33"/>
          <p:cNvSpPr/>
          <p:nvPr/>
        </p:nvSpPr>
        <p:spPr>
          <a:xfrm>
            <a:off x="5074425" y="1982925"/>
            <a:ext cx="2184300" cy="2013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지식의 저주</a:t>
            </a:r>
            <a:endParaRPr b="1" sz="1800"/>
          </a:p>
        </p:txBody>
      </p:sp>
      <p:sp>
        <p:nvSpPr>
          <p:cNvPr id="240" name="Google Shape;240;p33"/>
          <p:cNvSpPr txBox="1"/>
          <p:nvPr/>
        </p:nvSpPr>
        <p:spPr>
          <a:xfrm>
            <a:off x="2727750" y="2063450"/>
            <a:ext cx="8253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ko" sz="3600">
                <a:solidFill>
                  <a:schemeClr val="dk2"/>
                </a:solidFill>
              </a:rPr>
              <a:t>👍</a:t>
            </a:r>
            <a:endParaRPr b="1" baseline="30000" sz="3600">
              <a:solidFill>
                <a:schemeClr val="dk2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5796750" y="2116250"/>
            <a:ext cx="910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</a:rPr>
              <a:t>🤔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2618500" y="1061900"/>
            <a:ext cx="3950700" cy="3492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/>
              <a:t>새로운 데이터</a:t>
            </a:r>
            <a:endParaRPr b="1"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/>
              <a:t>😊</a:t>
            </a:r>
            <a:endParaRPr b="1"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및 모델링 - 양동녕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712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: 쓸모없는 변수 솎아내기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017725"/>
            <a:ext cx="80289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ko"/>
              <a:t>기타 전처리한 이유</a:t>
            </a:r>
            <a:r>
              <a:rPr lang="ko"/>
              <a:t> : 모델 학습에 방해가 되거나, 실질적인 정보량이 거의 없는 노이즈 변수들을 사전에 필터링함으로써 학습 속도를 높이고 과적합을 방지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5603375" y="1833350"/>
            <a:ext cx="31692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/>
              <a:t>한 가지 값이 95% 이상을 차지하는 변수 추출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1780888"/>
            <a:ext cx="49244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: 쓸모없는 변수 솎아내기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522125" y="2793300"/>
            <a:ext cx="7473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/>
              <a:t>결측치 비율이 50%를 초과하는 변수 추출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0" y="1170125"/>
            <a:ext cx="7657320" cy="146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수상자 코드 리뷰 - 모델링(1) - feature importance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1180850" y="4196950"/>
            <a:ext cx="6511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클래스 가중치 계산, XGBoost를 이용한 중요 변수 300개 추출하여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데이터 불균형 문제를 해결 하기 위해 가중치(Class Weight)를 부여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연산 효율성을 위해 수백개의 변수 중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영향력이 높은 상위 300개 변수만 선별하여 모델의 복잡도를 줄임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25" y="1063312"/>
            <a:ext cx="5740275" cy="31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수상자 코드 리뷰 - 모델링(2) - 모델 학습 (3대 알고리즘)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907350" y="3896650"/>
            <a:ext cx="7329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XGBoost, LightGBM, CatBoost </a:t>
            </a:r>
            <a:r>
              <a:rPr lang="ko"/>
              <a:t>모델 사용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Oversampling : 소수 클래스 데이터를 보강하여 학습 성능 향상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Diversity : 서로 다른 특성을 가진 세 가지 모델을 사용하여 예측의 다양성을 확보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GPU 활용 : 대규모 데이터(240만 건) 처리를 위해 GPU 환경에서 가속 학습 진행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75" y="920450"/>
            <a:ext cx="5373150" cy="29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수상자 코드 리뷰 - 모델링(3) - 최종 예측 및 앙상블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Soft Voting </a:t>
            </a:r>
            <a:r>
              <a:rPr lang="ko"/>
              <a:t>및 </a:t>
            </a:r>
            <a:r>
              <a:rPr lang="ko"/>
              <a:t>ID별 최빈값 결합</a:t>
            </a:r>
            <a:r>
              <a:rPr lang="ko"/>
              <a:t> 사용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Soft Voting : 단순히 "예/아니오"라고 투표하는 것이 아니라, 각 모델이 "얼마나 확신하는지(확률)"를 점수로 매겨서 평균을 내는 방식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ID별 최빈값 결합(</a:t>
            </a:r>
            <a:r>
              <a:rPr lang="ko"/>
              <a:t>ID별 Mode Aggregation)</a:t>
            </a:r>
            <a:r>
              <a:rPr lang="ko"/>
              <a:t> : 데이터에 한 사람(ID)의 기록이 여러 개 있을 때, 그 기록들을 모아서(Aggregation) 가장 많이 나타난 결과(최빈값, Mode)를 그 사람의 최종 결과로 정하는 방식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</a:t>
            </a:r>
            <a:r>
              <a:rPr lang="ko"/>
              <a:t>가 제안한 모델링 개선방안들을 실행했지만 실패. </a:t>
            </a:r>
            <a:r>
              <a:rPr lang="ko"/>
              <a:t>Why?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152475"/>
            <a:ext cx="78324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공통되는 이유는 메모리 램 문제로 인한 오류가 발생했기 때문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75" y="1555550"/>
            <a:ext cx="4730299" cy="3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모델링 개선 방안 모색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검증된 </a:t>
            </a:r>
            <a:r>
              <a:rPr lang="ko"/>
              <a:t>수상자</a:t>
            </a:r>
            <a:r>
              <a:rPr lang="ko"/>
              <a:t>(2등)</a:t>
            </a:r>
            <a:r>
              <a:rPr lang="ko"/>
              <a:t> 코드의 상위코드 변수의 개수를 변화시켜보는 방법을 채택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이렇게 모델 개선 방안을 바꾼 이유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로드부터 모델링까지 함수 돌리는데만 3~4시간이 걸리는 큰 데이터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 - 데이터 자체 소개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신용카드 고객 세그먼트 분류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금융 데이터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train, test data : </a:t>
            </a:r>
            <a:r>
              <a:rPr lang="ko"/>
              <a:t>월별 6개로 분할된 8개의 폴더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전체 데이터 약 1.8기가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columns 856, row 300만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50" y="2266950"/>
            <a:ext cx="39433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50" y="2948888"/>
            <a:ext cx="36004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5"/>
          <p:cNvGrpSpPr/>
          <p:nvPr/>
        </p:nvGrpSpPr>
        <p:grpSpPr>
          <a:xfrm>
            <a:off x="0" y="2948900"/>
            <a:ext cx="5115649" cy="2075075"/>
            <a:chOff x="0" y="2948900"/>
            <a:chExt cx="5115649" cy="2075075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2948900"/>
              <a:ext cx="5115649" cy="207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/>
            <p:nvPr/>
          </p:nvSpPr>
          <p:spPr>
            <a:xfrm>
              <a:off x="50825" y="3959400"/>
              <a:ext cx="2918700" cy="233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0825" y="4193226"/>
              <a:ext cx="1440300" cy="279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5"/>
          <p:cNvSpPr/>
          <p:nvPr/>
        </p:nvSpPr>
        <p:spPr>
          <a:xfrm>
            <a:off x="6247275" y="4125775"/>
            <a:ext cx="2035800" cy="23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688725" y="2642850"/>
            <a:ext cx="2035800" cy="23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등 코드의 상위 변수 개수에 따른 Public/Private 점수 및 편차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300개 : 변수 350개를 썼을 때보다 Public 점수가 오히려 더 높음.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변수를 줄이는 것이 노이즈가 섞인 변수가 생기는 것을 방지하여 모델의 복잡도를 낮추어 더 나은 일반화 성능을 낸 것으로 확인됨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765175" y="191942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424300" y="3953000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350개 : 점수 편차가 0.0061로 가장 작</a:t>
            </a:r>
            <a:r>
              <a:rPr lang="ko"/>
              <a:t>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Public 점수와 Private 점수가 매우 유사하므로 모델이 매우 안정적이며, 신뢰도 높은 모델임을 뜻</a:t>
            </a:r>
            <a:r>
              <a:rPr lang="ko"/>
              <a:t>함.</a:t>
            </a: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1895700" y="189572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/>
          <p:nvPr/>
        </p:nvSpPr>
        <p:spPr>
          <a:xfrm>
            <a:off x="424300" y="4218675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400개 : </a:t>
            </a:r>
            <a:r>
              <a:rPr lang="ko"/>
              <a:t>Public/Private 모두 정점을 찍음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350개에서 400개로 늘어날 때 추가된 50개의 변수들이 모델의 예측력을 높이는 핵심적이고 유의미한 정보(Signal)가 많이 추가되었기 때문</a:t>
            </a:r>
            <a:endParaRPr/>
          </a:p>
        </p:txBody>
      </p:sp>
      <p:sp>
        <p:nvSpPr>
          <p:cNvPr id="324" name="Google Shape;324;p44"/>
          <p:cNvSpPr/>
          <p:nvPr/>
        </p:nvSpPr>
        <p:spPr>
          <a:xfrm>
            <a:off x="3029625" y="1260725"/>
            <a:ext cx="564000" cy="23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>
            <a:off x="424300" y="4484350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450개 : </a:t>
            </a:r>
            <a:r>
              <a:rPr lang="ko"/>
              <a:t>과적합으로 오히려 점수가 하락하는 것을 확인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특히, 점수 편차가 0.0162로 가장 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중요도가 낮은 변수들이 추가되면서 모델이 학습 데이터의 노이즈까지 학습하게 됨.</a:t>
            </a: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4137650" y="188277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/>
          <p:nvPr/>
        </p:nvSpPr>
        <p:spPr>
          <a:xfrm>
            <a:off x="424300" y="4729025"/>
            <a:ext cx="4365900" cy="2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</a:t>
            </a:r>
            <a:r>
              <a:rPr lang="ko"/>
              <a:t>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300개 : 점수</a:t>
            </a:r>
            <a:r>
              <a:rPr lang="ko"/>
              <a:t> 편</a:t>
            </a:r>
            <a:r>
              <a:rPr lang="ko"/>
              <a:t>차가 </a:t>
            </a:r>
            <a:r>
              <a:rPr lang="ko"/>
              <a:t>0.0090으로</a:t>
            </a:r>
            <a:r>
              <a:rPr lang="ko"/>
              <a:t> 가장 작음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모델이 과적합되지 않고 매우 안정적임을 나타냄</a:t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>
            <a:off x="865450" y="1908700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/>
          <p:nvPr/>
        </p:nvSpPr>
        <p:spPr>
          <a:xfrm>
            <a:off x="622613" y="3967650"/>
            <a:ext cx="43500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350개 ~ 400개 : 변수 개수가 늘어남에 따라 Public 점수가 상승함.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350개에서 400개로 넘어오며 추가된 변수들이 모델의 예측력을 높이는 유의미한 정보(Signal)를 포함하기 때문.</a:t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/>
          <p:nvPr/>
        </p:nvSpPr>
        <p:spPr>
          <a:xfrm>
            <a:off x="1977275" y="1487200"/>
            <a:ext cx="1666200" cy="213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634125" y="4262225"/>
            <a:ext cx="4350000" cy="5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450개 : Public과 Private 점수 모두에서 정점을 찍음.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특히 400개일 때보다 변수는 늘었음에도 불구하고 점수 편차는 오히려 감소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450개까지 늘어난 변수들이 노이즈를 억제하는 것을 의미.</a:t>
            </a:r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/>
          <p:nvPr/>
        </p:nvSpPr>
        <p:spPr>
          <a:xfrm>
            <a:off x="4163550" y="1335100"/>
            <a:ext cx="564000" cy="22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/>
          <p:nvPr/>
        </p:nvSpPr>
        <p:spPr>
          <a:xfrm>
            <a:off x="634113" y="4777775"/>
            <a:ext cx="43500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등 코드 vs 팀 코드 그래프 비교 분석</a:t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439925" y="1139525"/>
            <a:ext cx="80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데이터 전처리 및 스케일링 때문에 차이 발생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금융 데이터는 이상치(Outlier)와 결측치가 많음.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" sz="1100">
                <a:solidFill>
                  <a:schemeClr val="dk1"/>
                </a:solidFill>
              </a:rPr>
              <a:t>2등의 방식:</a:t>
            </a:r>
            <a:r>
              <a:rPr lang="ko" sz="1100">
                <a:solidFill>
                  <a:schemeClr val="dk1"/>
                </a:solidFill>
              </a:rPr>
              <a:t> </a:t>
            </a:r>
            <a:r>
              <a:rPr b="1" lang="ko" sz="1100">
                <a:solidFill>
                  <a:schemeClr val="dk1"/>
                </a:solidFill>
              </a:rPr>
              <a:t>강력한 피쳐 엔지니어링(Feature Engineering)</a:t>
            </a:r>
            <a:r>
              <a:rPr lang="ko" sz="1100">
                <a:solidFill>
                  <a:schemeClr val="dk1"/>
                </a:solidFill>
              </a:rPr>
              <a:t>을 해서 적은 수의 변수로도 고성능을 내지만 변수가 늘어날 때 복잡도가 기하급수적으로 증가해 성능이 감소.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" sz="1100">
                <a:solidFill>
                  <a:schemeClr val="dk1"/>
                </a:solidFill>
              </a:rPr>
              <a:t>팀의 방식:</a:t>
            </a:r>
            <a:r>
              <a:rPr lang="ko" sz="1100">
                <a:solidFill>
                  <a:schemeClr val="dk1"/>
                </a:solidFill>
              </a:rPr>
              <a:t> </a:t>
            </a:r>
            <a:r>
              <a:rPr b="1" lang="ko" sz="1100">
                <a:solidFill>
                  <a:schemeClr val="dk1"/>
                </a:solidFill>
              </a:rPr>
              <a:t>표준화(</a:t>
            </a:r>
            <a:r>
              <a:rPr b="1" lang="ko" sz="1100">
                <a:solidFill>
                  <a:schemeClr val="dk1"/>
                </a:solidFill>
              </a:rPr>
              <a:t>Standardization)</a:t>
            </a:r>
            <a:r>
              <a:rPr lang="ko" sz="1100">
                <a:solidFill>
                  <a:schemeClr val="dk1"/>
                </a:solidFill>
              </a:rPr>
              <a:t>나 기초적인 </a:t>
            </a:r>
            <a:r>
              <a:rPr b="1" lang="ko" sz="1100">
                <a:solidFill>
                  <a:schemeClr val="dk1"/>
                </a:solidFill>
              </a:rPr>
              <a:t>전처리</a:t>
            </a:r>
            <a:r>
              <a:rPr lang="ko" sz="1100">
                <a:solidFill>
                  <a:schemeClr val="dk1"/>
                </a:solidFill>
              </a:rPr>
              <a:t>에 집중했으므로, 모델이 개별 변수의 영향력을 완만하게 받아들여 변수 개수가 많아질수록 성능이 서서히 증가.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프로젝트하면서 느낀점 - 양동녕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숙련도를 올리려면 큰 데이터보다는 작은 데이터를 여러개 다루는 것이 효과적임.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안도겸</a:t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불균형 데이터를 다루면서 했던 여러 시도와 시행착오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 내용들은 성적이 좋게 나오지 않아 제출 파일에는 들어가지 않았음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01" y="2183150"/>
            <a:ext cx="4919200" cy="2842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소개(2) - target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불균형 데이터 : C, D, E에 치중된 데이터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target 데이터인 Segment 의 불균형이 매우 심각하다. 비율로 따져봤</a:t>
            </a:r>
            <a:br>
              <a:rPr lang="ko"/>
            </a:br>
            <a:r>
              <a:rPr lang="ko"/>
              <a:t>을 때, 상당히 심각한 결함을 확인 가능함</a:t>
            </a:r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551018" y="2469907"/>
            <a:ext cx="3092769" cy="2432463"/>
            <a:chOff x="1298013" y="2656788"/>
            <a:chExt cx="2409825" cy="189547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8013" y="2656788"/>
              <a:ext cx="2409825" cy="189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/>
            <p:nvPr/>
          </p:nvSpPr>
          <p:spPr>
            <a:xfrm>
              <a:off x="1298025" y="3978090"/>
              <a:ext cx="1137300" cy="391500"/>
            </a:xfrm>
            <a:prstGeom prst="rect">
              <a:avLst/>
            </a:prstGeom>
            <a:noFill/>
            <a:ln cap="flat" cmpd="sng" w="2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7325" lIns="117325" spcFirstLastPara="1" rIns="117325" wrap="square" tIns="117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2" title="10000 혼동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40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2"/>
          <p:cNvSpPr/>
          <p:nvPr/>
        </p:nvSpPr>
        <p:spPr>
          <a:xfrm>
            <a:off x="1110475" y="493250"/>
            <a:ext cx="2281500" cy="230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3391975" y="2801150"/>
            <a:ext cx="1569300" cy="156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6451775" y="95485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심각하게 불균형한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데이터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6756900" y="203630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class_weight =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‘balanced’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6611827" y="311775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데이터 빈도에 반비례</a:t>
            </a:r>
            <a:br>
              <a:rPr b="1" lang="ko" sz="1800">
                <a:solidFill>
                  <a:schemeClr val="dk2"/>
                </a:solidFill>
              </a:rPr>
            </a:br>
            <a:r>
              <a:rPr b="1" lang="ko" sz="1800">
                <a:solidFill>
                  <a:schemeClr val="dk2"/>
                </a:solidFill>
              </a:rPr>
              <a:t>매우 높은 가중치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 title="10000 혼동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40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1110475" y="493250"/>
            <a:ext cx="2281500" cy="230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3391975" y="2801150"/>
            <a:ext cx="1569300" cy="156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3"/>
          <p:cNvSpPr/>
          <p:nvPr/>
        </p:nvSpPr>
        <p:spPr>
          <a:xfrm>
            <a:off x="1572065" y="611937"/>
            <a:ext cx="5670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/>
          <p:nvPr/>
        </p:nvSpPr>
        <p:spPr>
          <a:xfrm>
            <a:off x="2357512" y="1384194"/>
            <a:ext cx="5670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/>
        </p:nvSpPr>
        <p:spPr>
          <a:xfrm>
            <a:off x="6623225" y="1391400"/>
            <a:ext cx="21102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E를 D로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D를 C로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잘못 예측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>
                <a:solidFill>
                  <a:schemeClr val="dk2"/>
                </a:solidFill>
              </a:rPr>
              <a:t>데이터 쏠림현상</a:t>
            </a:r>
            <a:endParaRPr i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/>
          <p:nvPr/>
        </p:nvSpPr>
        <p:spPr>
          <a:xfrm>
            <a:off x="3510763" y="10999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GateKeeper</a:t>
            </a:r>
            <a:endParaRPr sz="2200"/>
          </a:p>
        </p:txBody>
      </p:sp>
      <p:sp>
        <p:nvSpPr>
          <p:cNvPr id="410" name="Google Shape;410;p54"/>
          <p:cNvSpPr/>
          <p:nvPr/>
        </p:nvSpPr>
        <p:spPr>
          <a:xfrm>
            <a:off x="5404040" y="29873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C,D,E</a:t>
            </a:r>
            <a:endParaRPr sz="2200"/>
          </a:p>
        </p:txBody>
      </p:sp>
      <p:sp>
        <p:nvSpPr>
          <p:cNvPr id="411" name="Google Shape;411;p54"/>
          <p:cNvSpPr/>
          <p:nvPr/>
        </p:nvSpPr>
        <p:spPr>
          <a:xfrm>
            <a:off x="1639471" y="29873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A,B</a:t>
            </a:r>
            <a:endParaRPr sz="2200"/>
          </a:p>
        </p:txBody>
      </p:sp>
      <p:sp>
        <p:nvSpPr>
          <p:cNvPr id="412" name="Google Shape;412;p54"/>
          <p:cNvSpPr/>
          <p:nvPr/>
        </p:nvSpPr>
        <p:spPr>
          <a:xfrm rot="2700000">
            <a:off x="5876871" y="2193662"/>
            <a:ext cx="870590" cy="4879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/>
          <p:nvPr/>
        </p:nvSpPr>
        <p:spPr>
          <a:xfrm rot="7576185">
            <a:off x="2621232" y="2193687"/>
            <a:ext cx="870708" cy="4878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 txBox="1"/>
          <p:nvPr/>
        </p:nvSpPr>
        <p:spPr>
          <a:xfrm>
            <a:off x="2719450" y="1943987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6386550" y="1957312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741200" y="295425"/>
            <a:ext cx="80976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AB / CDE를 따로 모델링하고 나중에 합치면 어떨까?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1703950" y="4212400"/>
            <a:ext cx="5882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두 번에 나눠서 모델링!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6" y="224200"/>
            <a:ext cx="4615998" cy="45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025" y="224200"/>
            <a:ext cx="4451355" cy="45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5673662" y="619340"/>
            <a:ext cx="5727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6445919" y="1365221"/>
            <a:ext cx="5727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/>
          <p:nvPr/>
        </p:nvSpPr>
        <p:spPr>
          <a:xfrm>
            <a:off x="3497588" y="1086725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GateKeeper</a:t>
            </a:r>
            <a:endParaRPr sz="2200"/>
          </a:p>
        </p:txBody>
      </p:sp>
      <p:sp>
        <p:nvSpPr>
          <p:cNvPr id="433" name="Google Shape;433;p56"/>
          <p:cNvSpPr/>
          <p:nvPr/>
        </p:nvSpPr>
        <p:spPr>
          <a:xfrm>
            <a:off x="5143231" y="2974125"/>
            <a:ext cx="3753000" cy="171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C,D,E</a:t>
            </a:r>
            <a:endParaRPr sz="2200"/>
          </a:p>
        </p:txBody>
      </p:sp>
      <p:sp>
        <p:nvSpPr>
          <p:cNvPr id="434" name="Google Shape;434;p56"/>
          <p:cNvSpPr/>
          <p:nvPr/>
        </p:nvSpPr>
        <p:spPr>
          <a:xfrm>
            <a:off x="2287823" y="2974125"/>
            <a:ext cx="960600" cy="3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A,B</a:t>
            </a:r>
            <a:endParaRPr sz="2200"/>
          </a:p>
        </p:txBody>
      </p:sp>
      <p:sp>
        <p:nvSpPr>
          <p:cNvPr id="435" name="Google Shape;435;p56"/>
          <p:cNvSpPr/>
          <p:nvPr/>
        </p:nvSpPr>
        <p:spPr>
          <a:xfrm rot="2700000">
            <a:off x="5863696" y="2180475"/>
            <a:ext cx="870590" cy="4879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6"/>
          <p:cNvSpPr/>
          <p:nvPr/>
        </p:nvSpPr>
        <p:spPr>
          <a:xfrm rot="7576185">
            <a:off x="2608057" y="2180500"/>
            <a:ext cx="870708" cy="4878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2706275" y="1930800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6373375" y="1944125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고민을 다른 방식으로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938325"/>
            <a:ext cx="71532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/>
        </p:nvSpPr>
        <p:spPr>
          <a:xfrm>
            <a:off x="833500" y="3500225"/>
            <a:ext cx="7662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CDE를 따로 떼놓는 것까진 같음 / 그럼 AB는?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/>
          <p:nvPr/>
        </p:nvSpPr>
        <p:spPr>
          <a:xfrm>
            <a:off x="707700" y="159525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A,B와 유사한(=경쟁하는) 데이터끼리만 모아보자!</a:t>
            </a:r>
            <a:endParaRPr b="1" sz="2000" u="sng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59"/>
          <p:cNvGraphicFramePr/>
          <p:nvPr/>
        </p:nvGraphicFramePr>
        <p:xfrm>
          <a:off x="952500" y="9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7" name="Google Shape;457;p59"/>
          <p:cNvSpPr txBox="1"/>
          <p:nvPr/>
        </p:nvSpPr>
        <p:spPr>
          <a:xfrm>
            <a:off x="4644975" y="491450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A등급을 대표하는 컬럼을 찾자!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4644975" y="3091375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 사람은 </a:t>
            </a:r>
            <a:br>
              <a:rPr b="1" lang="ko" sz="2400">
                <a:solidFill>
                  <a:schemeClr val="dk2"/>
                </a:solidFill>
              </a:rPr>
            </a:br>
            <a:r>
              <a:rPr b="1" lang="ko" sz="2400">
                <a:solidFill>
                  <a:schemeClr val="dk2"/>
                </a:solidFill>
              </a:rPr>
              <a:t>전부 대출이력이 있네?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60"/>
          <p:cNvGraphicFramePr/>
          <p:nvPr/>
        </p:nvGraphicFramePr>
        <p:xfrm>
          <a:off x="5417525" y="76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4" name="Google Shape;464;p60"/>
          <p:cNvSpPr txBox="1"/>
          <p:nvPr/>
        </p:nvSpPr>
        <p:spPr>
          <a:xfrm>
            <a:off x="543375" y="2057225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그럼 대출이력이 없으면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 사람이 아니겠구나!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A,B</a:t>
            </a:r>
            <a:r>
              <a:rPr lang="ko"/>
              <a:t>의 대표컬럼만 모으기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대표컬럼을 바탕으로 A, B 클래스와 함께 학습할 데이터 줄이기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불균형 완화!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감명받은 부분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데이터 소개(2) - </a:t>
            </a:r>
            <a:r>
              <a:rPr lang="ko"/>
              <a:t>데이터 불균형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앞서말한 이유 때문에, 평가를 위해서는 정확도(accuracy) 자체보다는 재현율(Recall) 혹은 F1 score를 사용하는 것이 평가에 유의미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대회에서도 F1 Score를 사용하게 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우리 모델에서 주로 사용된 평가지표는 F1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F1 Score : </a:t>
            </a:r>
            <a:r>
              <a:rPr lang="ko"/>
              <a:t>정밀도(C,D,E)와 재현율(A,B)를 모두 고려 가능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120"/>
              <a:t>팀 프로젝트 후기</a:t>
            </a:r>
            <a:endParaRPr b="1" sz="4120"/>
          </a:p>
        </p:txBody>
      </p:sp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2"/>
          <p:cNvSpPr txBox="1"/>
          <p:nvPr/>
        </p:nvSpPr>
        <p:spPr>
          <a:xfrm>
            <a:off x="2211683" y="1437550"/>
            <a:ext cx="6528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</a:rPr>
              <a:t>너무 크다       +      너무 다양하다</a:t>
            </a:r>
            <a:endParaRPr sz="3400">
              <a:solidFill>
                <a:schemeClr val="dk2"/>
              </a:solidFill>
            </a:endParaRPr>
          </a:p>
        </p:txBody>
      </p:sp>
      <p:pic>
        <p:nvPicPr>
          <p:cNvPr id="478" name="Google Shape;478;p62" title="장님 코끼리 만지기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00" y="2307250"/>
            <a:ext cx="4471800" cy="24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200"/>
              <a:t>감사합니다</a:t>
            </a:r>
            <a:endParaRPr sz="5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/>
          <p:nvPr/>
        </p:nvSpPr>
        <p:spPr>
          <a:xfrm>
            <a:off x="2640325" y="137150"/>
            <a:ext cx="37719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/>
          <p:nvPr/>
        </p:nvSpPr>
        <p:spPr>
          <a:xfrm>
            <a:off x="1545700" y="1213625"/>
            <a:ext cx="5762700" cy="106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6"/>
          <p:cNvSpPr/>
          <p:nvPr/>
        </p:nvSpPr>
        <p:spPr>
          <a:xfrm>
            <a:off x="108150" y="2385550"/>
            <a:ext cx="8870100" cy="201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7"/>
          <p:cNvSpPr/>
          <p:nvPr/>
        </p:nvSpPr>
        <p:spPr>
          <a:xfrm>
            <a:off x="319150" y="152400"/>
            <a:ext cx="5037900" cy="117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8"/>
          <p:cNvSpPr/>
          <p:nvPr/>
        </p:nvSpPr>
        <p:spPr>
          <a:xfrm>
            <a:off x="332350" y="1310925"/>
            <a:ext cx="5011500" cy="135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9"/>
          <p:cNvSpPr/>
          <p:nvPr/>
        </p:nvSpPr>
        <p:spPr>
          <a:xfrm>
            <a:off x="279575" y="2814425"/>
            <a:ext cx="5275500" cy="133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/>
          <p:nvPr/>
        </p:nvSpPr>
        <p:spPr>
          <a:xfrm>
            <a:off x="279600" y="4162400"/>
            <a:ext cx="60402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/>
          <p:nvPr/>
        </p:nvSpPr>
        <p:spPr>
          <a:xfrm>
            <a:off x="226825" y="1452125"/>
            <a:ext cx="5886600" cy="97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소개(3) - 메모리 부족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전체를 그대로 불러와서 사용하려고 할 경우 데이터의 용량으로 인해 RAM이 받아들이지 못해 커널을 다시 시작해야하는 경우 발생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25" y="1860100"/>
            <a:ext cx="4730299" cy="32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8"/>
          <p:cNvGrpSpPr/>
          <p:nvPr/>
        </p:nvGrpSpPr>
        <p:grpSpPr>
          <a:xfrm>
            <a:off x="0" y="2687194"/>
            <a:ext cx="4141070" cy="1204950"/>
            <a:chOff x="130291" y="2118200"/>
            <a:chExt cx="4550126" cy="1323975"/>
          </a:xfrm>
        </p:grpSpPr>
        <p:pic>
          <p:nvPicPr>
            <p:cNvPr id="101" name="Google Shape;101;p18"/>
            <p:cNvPicPr preferRelativeResize="0"/>
            <p:nvPr/>
          </p:nvPicPr>
          <p:blipFill rotWithShape="1">
            <a:blip r:embed="rId4">
              <a:alphaModFix/>
            </a:blip>
            <a:srcRect b="0" l="0" r="75057" t="0"/>
            <a:stretch/>
          </p:blipFill>
          <p:spPr>
            <a:xfrm>
              <a:off x="130291" y="2118200"/>
              <a:ext cx="1774700" cy="132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8"/>
            <p:cNvPicPr preferRelativeResize="0"/>
            <p:nvPr/>
          </p:nvPicPr>
          <p:blipFill rotWithShape="1">
            <a:blip r:embed="rId4">
              <a:alphaModFix/>
            </a:blip>
            <a:srcRect b="0" l="60992" r="0" t="0"/>
            <a:stretch/>
          </p:blipFill>
          <p:spPr>
            <a:xfrm>
              <a:off x="1904992" y="2118200"/>
              <a:ext cx="2775424" cy="132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2"/>
          <p:cNvSpPr/>
          <p:nvPr/>
        </p:nvSpPr>
        <p:spPr>
          <a:xfrm>
            <a:off x="152400" y="2419325"/>
            <a:ext cx="61542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3"/>
          <p:cNvSpPr/>
          <p:nvPr/>
        </p:nvSpPr>
        <p:spPr>
          <a:xfrm>
            <a:off x="152400" y="3333750"/>
            <a:ext cx="79875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/>
          <p:nvPr/>
        </p:nvSpPr>
        <p:spPr>
          <a:xfrm>
            <a:off x="152400" y="71225"/>
            <a:ext cx="8839200" cy="181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152400" y="1915925"/>
            <a:ext cx="8305800" cy="159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/>
          <p:nvPr/>
        </p:nvSpPr>
        <p:spPr>
          <a:xfrm>
            <a:off x="152400" y="3619825"/>
            <a:ext cx="6681900" cy="13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리뷰 팀의 코드가 인상적이었던 이유</a:t>
            </a:r>
            <a:endParaRPr/>
          </a:p>
        </p:txBody>
      </p:sp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9"/>
          <p:cNvSpPr txBox="1"/>
          <p:nvPr/>
        </p:nvSpPr>
        <p:spPr>
          <a:xfrm>
            <a:off x="2125975" y="1548325"/>
            <a:ext cx="4800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전체 데이터 중에서 A,B가 차지하는 비중이 너무 적음</a:t>
            </a:r>
            <a:endParaRPr b="1" sz="2000" u="sng"/>
          </a:p>
        </p:txBody>
      </p:sp>
      <p:sp>
        <p:nvSpPr>
          <p:cNvPr id="625" name="Google Shape;625;p80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A,B와 유사한(=경쟁하는) 데이터끼리만 모아보자!</a:t>
            </a:r>
            <a:endParaRPr sz="1300"/>
          </a:p>
        </p:txBody>
      </p:sp>
      <p:sp>
        <p:nvSpPr>
          <p:cNvPr id="626" name="Google Shape;626;p80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데이터를 줄여 보면 어떨까?</a:t>
            </a:r>
            <a:endParaRPr sz="1300"/>
          </a:p>
        </p:txBody>
      </p:sp>
      <p:sp>
        <p:nvSpPr>
          <p:cNvPr id="627" name="Google Shape;627;p80"/>
          <p:cNvSpPr txBox="1"/>
          <p:nvPr/>
        </p:nvSpPr>
        <p:spPr>
          <a:xfrm>
            <a:off x="6504550" y="1284550"/>
            <a:ext cx="26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전체 데이터 중에서 A,B가 차지하는 비중이 너무 적음</a:t>
            </a:r>
            <a:endParaRPr sz="1300"/>
          </a:p>
        </p:txBody>
      </p:sp>
      <p:sp>
        <p:nvSpPr>
          <p:cNvPr id="633" name="Google Shape;633;p81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A,B와 유사한(=경쟁하는) 데이터끼리만 모아보자!</a:t>
            </a:r>
            <a:endParaRPr sz="1300"/>
          </a:p>
        </p:txBody>
      </p:sp>
      <p:sp>
        <p:nvSpPr>
          <p:cNvPr id="634" name="Google Shape;634;p81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데이터를 줄여 보면 어떨까?</a:t>
            </a:r>
            <a:endParaRPr b="1" sz="20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소개(4) - 메모리 부족의 원인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1. </a:t>
            </a:r>
            <a:r>
              <a:rPr lang="ko"/>
              <a:t>데이터는 parquet이라는 zip, 7z과 같이 데이터를 압축하는 형태의 파일로 저장되어 있으며, 이 때문에 pandas로 불러올 경우 확인했던 용량보다 더 크게 메모리에 저장됨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2. 데이터가 64비트로 불러와짐 -&gt; 64비트로 저장된 데이터는 실제 그 데이터가 작은 수이더라도 64비트라는 용량으로 저장된다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413" y="3365725"/>
            <a:ext cx="46196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848950" y="3020125"/>
            <a:ext cx="152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압축 되있던 파일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572000" y="3079125"/>
            <a:ext cx="152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압축이 해제된 파일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전체 데이터 중에서 A,B가 차지하는 비중이 너무 적음</a:t>
            </a:r>
            <a:endParaRPr sz="1300"/>
          </a:p>
        </p:txBody>
      </p:sp>
      <p:sp>
        <p:nvSpPr>
          <p:cNvPr id="640" name="Google Shape;640;p82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A,B와 유사한(=경쟁하는) 데이터끼리만 모아보자!</a:t>
            </a:r>
            <a:endParaRPr b="1" sz="2000" u="sng"/>
          </a:p>
        </p:txBody>
      </p:sp>
      <p:sp>
        <p:nvSpPr>
          <p:cNvPr id="641" name="Google Shape;641;p82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데이터를 줄여 보면 어떨까?</a:t>
            </a:r>
            <a:endParaRPr sz="13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" name="Google Shape;650;p84"/>
          <p:cNvGraphicFramePr/>
          <p:nvPr/>
        </p:nvGraphicFramePr>
        <p:xfrm>
          <a:off x="9656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651" name="Google Shape;651;p84"/>
          <p:cNvGraphicFramePr/>
          <p:nvPr/>
        </p:nvGraphicFramePr>
        <p:xfrm>
          <a:off x="5509850" y="217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2" name="Google Shape;652;p84"/>
          <p:cNvSpPr txBox="1"/>
          <p:nvPr/>
        </p:nvSpPr>
        <p:spPr>
          <a:xfrm>
            <a:off x="4104250" y="2023100"/>
            <a:ext cx="11991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어느쪽을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볼까?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1" name="Google Shape;661;p86"/>
          <p:cNvGraphicFramePr/>
          <p:nvPr/>
        </p:nvGraphicFramePr>
        <p:xfrm>
          <a:off x="9656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662" name="Google Shape;662;p86"/>
          <p:cNvGraphicFramePr/>
          <p:nvPr/>
        </p:nvGraphicFramePr>
        <p:xfrm>
          <a:off x="5509850" y="217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{8070254D-E2B2-4B34-97C0-6303124C092F}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3" name="Google Shape;663;p86"/>
          <p:cNvSpPr txBox="1"/>
          <p:nvPr/>
        </p:nvSpPr>
        <p:spPr>
          <a:xfrm>
            <a:off x="4104250" y="2023100"/>
            <a:ext cx="11991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어느쪽을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볼까?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664" name="Google Shape;664;p86"/>
          <p:cNvSpPr/>
          <p:nvPr/>
        </p:nvSpPr>
        <p:spPr>
          <a:xfrm>
            <a:off x="5450150" y="1092600"/>
            <a:ext cx="2958300" cy="2958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7"/>
          <p:cNvSpPr txBox="1"/>
          <p:nvPr/>
        </p:nvSpPr>
        <p:spPr>
          <a:xfrm>
            <a:off x="2782800" y="1998375"/>
            <a:ext cx="42489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2"/>
                </a:solidFill>
              </a:rPr>
              <a:t>더미데이터</a:t>
            </a:r>
            <a:endParaRPr sz="5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데이터 소개(3) - 월별로 변한 타겟이 존재하지 않음</a:t>
            </a:r>
            <a:endParaRPr/>
          </a:p>
        </p:txBody>
      </p:sp>
      <p:sp>
        <p:nvSpPr>
          <p:cNvPr id="675" name="Google Shape;67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타겟 데이터 Segment 항목은 월별로 변하지 않음 -&gt; target이 변하지 않으니, 통합해서 그냥 사용해 버리기</a:t>
            </a:r>
            <a:endParaRPr/>
          </a:p>
        </p:txBody>
      </p:sp>
      <p:pic>
        <p:nvPicPr>
          <p:cNvPr id="676" name="Google Shape;6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75" y="1883350"/>
            <a:ext cx="655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메모리 해결책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메모리를 불러올 때 각 변수의 비트수를 내려서 가져오기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float64 -&gt; float32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int64 -&gt; int8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998913" y="2664375"/>
            <a:ext cx="6791325" cy="2012200"/>
            <a:chOff x="1110963" y="3131300"/>
            <a:chExt cx="6791325" cy="2012200"/>
          </a:xfrm>
        </p:grpSpPr>
        <p:pic>
          <p:nvPicPr>
            <p:cNvPr id="119" name="Google Shape;11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0963" y="3295650"/>
              <a:ext cx="6791325" cy="184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0"/>
            <p:cNvSpPr txBox="1"/>
            <p:nvPr/>
          </p:nvSpPr>
          <p:spPr>
            <a:xfrm>
              <a:off x="1708925" y="3131300"/>
              <a:ext cx="25866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우리가 생각하는 저장법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20"/>
            <p:cNvSpPr txBox="1"/>
            <p:nvPr/>
          </p:nvSpPr>
          <p:spPr>
            <a:xfrm>
              <a:off x="5129700" y="3131300"/>
              <a:ext cx="25866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컴퓨터가 생각하는 저장법</a:t>
              </a:r>
              <a:endParaRPr sz="1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메모리 해결책 - 한계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모델 학습, 혹은 데이터를 변경할 시 pandas나 모델들이 들어있는 파이썬 패키지의 경우 64비트로 만들어 계산 혹은 학습을 하기 때문에, 해당작업 수행시 메모리가 다시 폭증하게 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따라서, 전처리과정과 피처엔지니어링 과정을 통해서 쓸모없는 칼럼을 줄이고 비슷한 칼럼을 통합하여 메모리를 줄여야만 한다.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00" y="2773450"/>
            <a:ext cx="7305675" cy="1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